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371" r:id="rId2"/>
    <p:sldId id="257" r:id="rId3"/>
    <p:sldId id="259" r:id="rId4"/>
    <p:sldId id="260" r:id="rId5"/>
    <p:sldId id="261" r:id="rId6"/>
    <p:sldId id="262" r:id="rId7"/>
    <p:sldId id="263" r:id="rId8"/>
    <p:sldId id="264" r:id="rId9"/>
    <p:sldId id="266"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72"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33" d="100"/>
          <a:sy n="33" d="100"/>
        </p:scale>
        <p:origin x="13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rPr dirty="0"/>
              <a:t>Part of an Implementation Guide (DAF)</a:t>
            </a:r>
          </a:p>
          <a:p>
            <a:r>
              <a:rPr dirty="0"/>
              <a:t>Differential is good at showing differences from core</a:t>
            </a:r>
          </a:p>
          <a:p>
            <a:r>
              <a:rPr dirty="0"/>
              <a:t>“Must Support” - it’s fuzzy…</a:t>
            </a:r>
          </a:p>
          <a:p>
            <a:r>
              <a:rPr dirty="0"/>
              <a:t>This profile binds </a:t>
            </a:r>
            <a:r>
              <a:rPr dirty="0" err="1"/>
              <a:t>Condition.code</a:t>
            </a:r>
            <a:r>
              <a:rPr dirty="0"/>
              <a:t> to a value set, binds severity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4478007&amp;_format=json" TargetMode="External"/><Relationship Id="rId2" Type="http://schemas.openxmlformats.org/officeDocument/2006/relationships/hyperlink" Target="https://fhir-open.sandboxcerner.com/dstu2/0b8a0111-e8e6-4c26-a91c-5069cbc6b1ca/MedicationStatement?patient=4478007&amp;_format=json" TargetMode="Externa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fhir.cerner.com/millennium/dstu2/medications/medication-statement/#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3.xml"/><Relationship Id="rId4" Type="http://schemas.openxmlformats.org/officeDocument/2006/relationships/hyperlink" Target="http://fhir.cerner.com/dstu2/condition/#terminology-bindings"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hl7.org/fhir/dstu2/resource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l7.org/fhir/dstu2/patient.html#tx"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fhir.cerner.com/millennium/dstu2/general-clinical/condition/#terminology-binding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dstu2/individuals/patient/#parameter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dstu2/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hl7.org/fhir/dstu2/datatypes.html#HumanNa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Patient?identifier=urn:oid:1.1.1.1.1.1|10000363&amp;_format=json"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l7.org/fhir/directory.html"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s://fhir.cerner.com/millennium/dstu2/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identifier=urn:oid:1.1.1.1.1.1|10000363&amp;_format=json"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patient=4342010&amp;code=http://loinc.org|8480-6,http://loinc.org|8462-4&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Observation?patient=4342010&amp;code=http://loinc.org|55284-4&amp;_format=js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hyperlink" Target="http://hl7.org/fhir/dstu2/observation.html"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fhir.cerner.com/millennium/dstu2/diagnostic/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DSTU2/1.0.2</a:t>
            </a:r>
          </a:p>
        </p:txBody>
      </p:sp>
      <p:sp>
        <p:nvSpPr>
          <p:cNvPr id="232" name="Shape 232"/>
          <p:cNvSpPr/>
          <p:nvPr/>
        </p:nvSpPr>
        <p:spPr>
          <a:xfrm>
            <a:off x="521106" y="12674549"/>
            <a:ext cx="78643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a:t>
            </a:r>
            <a:endParaRPr u="sng" dirty="0">
              <a:hlinkClick r:id="rId2"/>
            </a:endParaRPr>
          </a:p>
        </p:txBody>
      </p:sp>
      <p:pic>
        <p:nvPicPr>
          <p:cNvPr id="2" name="Picture 1">
            <a:extLst>
              <a:ext uri="{FF2B5EF4-FFF2-40B4-BE49-F238E27FC236}">
                <a16:creationId xmlns:a16="http://schemas.microsoft.com/office/drawing/2014/main" id="{327DC80D-BBA1-4BC7-8A74-609D93D655D3}"/>
              </a:ext>
            </a:extLst>
          </p:cNvPr>
          <p:cNvPicPr>
            <a:picLocks noChangeAspect="1"/>
          </p:cNvPicPr>
          <p:nvPr/>
        </p:nvPicPr>
        <p:blipFill>
          <a:blip r:embed="rId4"/>
          <a:stretch>
            <a:fillRect/>
          </a:stretch>
        </p:blipFill>
        <p:spPr>
          <a:xfrm>
            <a:off x="3653289" y="587964"/>
            <a:ext cx="19857008" cy="9759460"/>
          </a:xfrm>
          <a:prstGeom prst="rect">
            <a:avLst/>
          </a:prstGeom>
        </p:spPr>
      </p:pic>
      <p:sp>
        <p:nvSpPr>
          <p:cNvPr id="230" name="Shape 230"/>
          <p:cNvSpPr/>
          <p:nvPr/>
        </p:nvSpPr>
        <p:spPr>
          <a:xfrm>
            <a:off x="1350107" y="7357946"/>
            <a:ext cx="19857008"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Fred Smart</a:t>
            </a:r>
            <a:r>
              <a:rPr lang="en-US" dirty="0"/>
              <a:t> (id = 4478007)</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Yes</a:t>
            </a:r>
          </a:p>
          <a:p>
            <a:r>
              <a:rPr dirty="0"/>
              <a:t>GET </a:t>
            </a:r>
            <a:r>
              <a:rPr dirty="0">
                <a:hlinkClick r:id="rId2"/>
              </a:rPr>
              <a:t>https://fhir-open.sandboxcerner.com/dstu2/0b8a0111-e8e6-4c26-a91c-5069cbc6b1ca/MedicationStatement?patient=4478007&amp;_format=json</a:t>
            </a:r>
            <a:endParaRPr dirty="0"/>
          </a:p>
          <a:p>
            <a:r>
              <a:rPr dirty="0"/>
              <a:t>GET </a:t>
            </a:r>
            <a:r>
              <a:rPr u="sng" dirty="0">
                <a:hlinkClick r:id="rId3"/>
              </a:rPr>
              <a:t>https://fhir-open.sandboxcerner.com/dstu2/0b8a0111-e8e6-4c26-a91c-5069cbc6b1ca/MedicationOrder?patient=4478007&amp;_format=json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Fred Smart</a:t>
            </a:r>
            <a:r>
              <a:rPr lang="en-US" dirty="0"/>
              <a:t> (id = 4478007)</a:t>
            </a:r>
            <a:r>
              <a:rPr dirty="0"/>
              <a:t> or Tim Peters</a:t>
            </a:r>
            <a:r>
              <a:rPr lang="en-US" dirty="0"/>
              <a:t> (id = 1316024)</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dirty="0"/>
              <a:t>Fred</a:t>
            </a:r>
          </a:p>
          <a:p>
            <a:r>
              <a:rPr dirty="0"/>
              <a:t>GET </a:t>
            </a:r>
            <a:r>
              <a:rPr u="sng" dirty="0">
                <a:hlinkClick r:id="rId2"/>
              </a:rPr>
              <a:t>https://fhir-open.sandboxcerner.com/dstu2/0b8a0111-e8e6-4c26-a91c-5069cbc6b1ca/Device?patient=4478007&amp;_format=json</a:t>
            </a:r>
            <a:r>
              <a:rPr dirty="0"/>
              <a:t> </a:t>
            </a:r>
          </a:p>
          <a:p>
            <a:pPr lvl="1"/>
            <a:r>
              <a:rPr dirty="0"/>
              <a:t>and possibly Google (Medtronic </a:t>
            </a:r>
            <a:r>
              <a:rPr dirty="0" err="1"/>
              <a:t>Advisa</a:t>
            </a:r>
            <a:r>
              <a:rPr dirty="0"/>
              <a:t> MRI </a:t>
            </a:r>
            <a:r>
              <a:rPr dirty="0" err="1"/>
              <a:t>SureScan</a:t>
            </a:r>
            <a:r>
              <a:rPr dirty="0"/>
              <a:t>)</a:t>
            </a:r>
          </a:p>
          <a:p>
            <a:r>
              <a:rPr dirty="0"/>
              <a:t>GET </a:t>
            </a:r>
            <a:r>
              <a:rPr u="sng" dirty="0">
                <a:hlinkClick r:id="rId3"/>
              </a:rPr>
              <a:t>https://fhir-open.sandboxcerner.com/dstu2/0b8a0111-e8e6-4c26-a91c-5069cbc6b1ca/Device?patient=1316024&amp;_format=json</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Tim Peter’s</a:t>
            </a:r>
            <a:r>
              <a:rPr lang="en-US" dirty="0"/>
              <a:t> (id = 1316024)</a:t>
            </a:r>
            <a:r>
              <a:rPr dirty="0"/>
              <a:t> son?</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Cooper, Timothy</a:t>
            </a:r>
          </a:p>
          <a:p>
            <a:r>
              <a:rPr dirty="0"/>
              <a:t>GET </a:t>
            </a:r>
            <a:r>
              <a:rPr u="sng" dirty="0">
                <a:hlinkClick r:id="rId2"/>
              </a:rPr>
              <a:t>https://fhir-open.sandboxcerner.com/dstu2/0b8a0111-e8e6-4c26-a91c-5069cbc6b1ca/RelatedPerson?patient=1316024&amp;_format=json</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t>Exercise 14</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Exercise 14</a:t>
            </a:r>
          </a:p>
        </p:txBody>
      </p:sp>
      <p:sp>
        <p:nvSpPr>
          <p:cNvPr id="604" name="Shape 604"/>
          <p:cNvSpPr>
            <a:spLocks noGrp="1"/>
          </p:cNvSpPr>
          <p:nvPr>
            <p:ph type="body" idx="1"/>
          </p:nvPr>
        </p:nvSpPr>
        <p:spPr>
          <a:prstGeom prst="rect">
            <a:avLst/>
          </a:prstGeom>
        </p:spPr>
        <p:txBody>
          <a:bodyPr/>
          <a:lstStyle/>
          <a:p>
            <a:r>
              <a:rPr dirty="0"/>
              <a:t>What happens when you query </a:t>
            </a:r>
            <a:r>
              <a:rPr dirty="0" err="1"/>
              <a:t>MedicationStatement</a:t>
            </a:r>
            <a:r>
              <a:rPr dirty="0"/>
              <a:t> for Joe Smart</a:t>
            </a:r>
            <a:r>
              <a:rPr lang="en-US" dirty="0"/>
              <a:t> (id = 4342010)</a:t>
            </a:r>
            <a:r>
              <a:rPr dirty="0"/>
              <a:t> and filter by a status of draft? Why?</a:t>
            </a:r>
            <a:endParaRPr lang="en-US" dirty="0"/>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t>Exercise 14: Answer</a:t>
            </a:r>
          </a:p>
        </p:txBody>
      </p:sp>
      <p:sp>
        <p:nvSpPr>
          <p:cNvPr id="607" name="Shape 607"/>
          <p:cNvSpPr>
            <a:spLocks noGrp="1"/>
          </p:cNvSpPr>
          <p:nvPr>
            <p:ph type="body" idx="1"/>
          </p:nvPr>
        </p:nvSpPr>
        <p:spPr>
          <a:prstGeom prst="rect">
            <a:avLst/>
          </a:prstGeom>
        </p:spPr>
        <p:txBody>
          <a:bodyPr/>
          <a:lstStyle/>
          <a:p>
            <a:r>
              <a:rPr dirty="0"/>
              <a:t>Answer: An error (400), because draft isn’t in the value set</a:t>
            </a:r>
          </a:p>
          <a:p>
            <a:r>
              <a:rPr dirty="0"/>
              <a:t>GET </a:t>
            </a:r>
            <a:r>
              <a:rPr u="sng" dirty="0">
                <a:hlinkClick r:id="rId2"/>
              </a:rPr>
              <a:t>https://fhir-open.sandboxcerner.com/dstu2/0b8a0111-e8e6-4c26-a91c-5069cbc6b1ca/MedicationStatement?patient=4342010&amp;status=draft&amp;_format=json</a:t>
            </a:r>
          </a:p>
          <a:p>
            <a:r>
              <a:rPr lang="en-US" u="sng" dirty="0">
                <a:hlinkClick r:id="rId3"/>
              </a:rPr>
              <a:t>https://fhir.cerner.com/millennium/dstu2/medications/medication-statement/#terminology-bindings</a:t>
            </a:r>
            <a:endParaRPr u="sng" dirty="0">
              <a:hlinkClick r:id="rId4"/>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dirty="0">
                <a:hlinkClick r:id="rId3"/>
              </a:rPr>
              <a:t>http://hl7.org/fhir/dstu2/datatypes.html#primitive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https://fhir.cerner.com/millennium/dstu2/general-clinical/condition/#terminology-bindings</a:t>
            </a:r>
            <a:endParaRPr u="sng" dirty="0">
              <a:hlinkClick r:id="rId3"/>
            </a:endParaRPr>
          </a:p>
        </p:txBody>
      </p:sp>
      <p:pic>
        <p:nvPicPr>
          <p:cNvPr id="2" name="Picture 1">
            <a:extLst>
              <a:ext uri="{FF2B5EF4-FFF2-40B4-BE49-F238E27FC236}">
                <a16:creationId xmlns:a16="http://schemas.microsoft.com/office/drawing/2014/main" id="{931A7098-909C-44FF-BD14-CEA8609076EB}"/>
              </a:ext>
            </a:extLst>
          </p:cNvPr>
          <p:cNvPicPr>
            <a:picLocks noChangeAspect="1"/>
          </p:cNvPicPr>
          <p:nvPr/>
        </p:nvPicPr>
        <p:blipFill>
          <a:blip r:embed="rId5"/>
          <a:stretch>
            <a:fillRect/>
          </a:stretch>
        </p:blipFill>
        <p:spPr>
          <a:xfrm>
            <a:off x="7137927" y="213768"/>
            <a:ext cx="10108146" cy="12321723"/>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DSTU 2 implementation that are not in the May2015 implementation.</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113659"/>
            <a:ext cx="20364229" cy="548868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dirty="0"/>
              <a:t>Query by: id</a:t>
            </a:r>
          </a:p>
          <a:p>
            <a:pPr marL="610576" indent="-610576" algn="l">
              <a:buSzPct val="75000"/>
              <a:buChar char="•"/>
            </a:pPr>
            <a:r>
              <a:rPr dirty="0"/>
              <a:t>Query by: identifier</a:t>
            </a:r>
          </a:p>
          <a:p>
            <a:pPr marL="610576" indent="-610576" algn="l">
              <a:buSzPct val="75000"/>
              <a:buChar char="•"/>
            </a:pPr>
            <a:r>
              <a:rPr dirty="0"/>
              <a:t>Query by a combination of: birthdate, name, telecom</a:t>
            </a:r>
          </a:p>
          <a:p>
            <a:pPr marL="610576" indent="-610576" algn="l">
              <a:buSzPct val="75000"/>
              <a:buChar char="•"/>
            </a:pPr>
            <a:r>
              <a:rPr dirty="0"/>
              <a:t>_count (paging)</a:t>
            </a:r>
          </a:p>
          <a:p>
            <a:pPr marL="610576" indent="-610576" algn="l">
              <a:buSzPct val="75000"/>
              <a:buChar char="•"/>
            </a:pPr>
            <a:r>
              <a:rPr dirty="0"/>
              <a:t>birthdate, name, and telecom has limited availability, and “fuzzy”</a:t>
            </a:r>
            <a:endParaRPr lang="en-US" dirty="0"/>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https://fhir.cerner.com/millennium/dstu2/individuals/patient/#parameters</a:t>
            </a:r>
            <a:endParaRPr u="sng" dirty="0">
              <a:hlinkClick r:id="rId3"/>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6C712-ACE3-4E23-BFCD-4F234F098BF2}"/>
              </a:ext>
            </a:extLst>
          </p:cNvPr>
          <p:cNvPicPr>
            <a:picLocks noChangeAspect="1"/>
          </p:cNvPicPr>
          <p:nvPr/>
        </p:nvPicPr>
        <p:blipFill>
          <a:blip r:embed="rId2"/>
          <a:stretch>
            <a:fillRect/>
          </a:stretch>
        </p:blipFill>
        <p:spPr>
          <a:xfrm>
            <a:off x="6506785" y="248502"/>
            <a:ext cx="11370429" cy="13218996"/>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43575-97E7-471F-8EDE-2573DB8C5AFE}"/>
              </a:ext>
            </a:extLst>
          </p:cNvPr>
          <p:cNvPicPr>
            <a:picLocks noChangeAspect="1"/>
          </p:cNvPicPr>
          <p:nvPr/>
        </p:nvPicPr>
        <p:blipFill>
          <a:blip r:embed="rId2"/>
          <a:stretch>
            <a:fillRect/>
          </a:stretch>
        </p:blipFill>
        <p:spPr>
          <a:xfrm>
            <a:off x="2684301" y="1875048"/>
            <a:ext cx="19015398" cy="9965903"/>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95382" y="12805793"/>
            <a:ext cx="138755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https://fhir.cerner.com/millennium/dstu2/individuals/patient/#parameters</a:t>
            </a:r>
            <a:endParaRPr u="sng" dirty="0">
              <a:hlinkClick r:id="rId2"/>
            </a:endParaRPr>
          </a:p>
        </p:txBody>
      </p:sp>
      <p:pic>
        <p:nvPicPr>
          <p:cNvPr id="362" name="pasted-image.png"/>
          <p:cNvPicPr>
            <a:picLocks noChangeAspect="1"/>
          </p:cNvPicPr>
          <p:nvPr/>
        </p:nvPicPr>
        <p:blipFill>
          <a:blip r:embed="rId4">
            <a:extLst/>
          </a:blip>
          <a:stretch>
            <a:fillRect/>
          </a:stretch>
        </p:blipFill>
        <p:spPr>
          <a:xfrm>
            <a:off x="5120690" y="1487904"/>
            <a:ext cx="14142620" cy="10740192"/>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Fred Smart</a:t>
            </a:r>
            <a:r>
              <a:rPr lang="en-US" dirty="0"/>
              <a:t> (id = 4478007)</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Rick</a:t>
            </a:r>
          </a:p>
          <a:p>
            <a:r>
              <a:rPr dirty="0"/>
              <a:t>GET </a:t>
            </a:r>
            <a:r>
              <a:rPr u="sng" dirty="0">
                <a:hlinkClick r:id="rId3"/>
              </a:rPr>
              <a:t>https://fhir-open.sandboxcerner.com/dstu2/0b8a0111-e8e6-4c26-a91c-5069cbc6b1ca/Patient/4478007?_format=json</a:t>
            </a:r>
          </a:p>
          <a:p>
            <a:r>
              <a:rPr u="sng" dirty="0">
                <a:hlinkClick r:id="rId4"/>
              </a:rPr>
              <a:t>http://hl7.org/fhir/dstu2/datatypes.html#HumanName</a:t>
            </a:r>
            <a:r>
              <a:rPr dirty="0"/>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Tim Peters</a:t>
            </a:r>
            <a:r>
              <a:rPr lang="en-US" dirty="0"/>
              <a:t> (id = 1316024)</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37</a:t>
            </a:r>
            <a:endParaRPr dirty="0"/>
          </a:p>
          <a:p>
            <a:pPr lvl="1"/>
            <a:r>
              <a:rPr dirty="0"/>
              <a:t>GET </a:t>
            </a:r>
            <a:r>
              <a:rPr u="sng" dirty="0">
                <a:hlinkClick r:id="rId3"/>
              </a:rPr>
              <a:t>https://fhir-open.sandboxcerner.com/dstu2/0b8a0111-e8e6-4c26-a91c-5069cbc6b1ca/AllergyIntolerance?patient=1316024&amp;_format=json</a:t>
            </a:r>
          </a:p>
          <a:p>
            <a:pPr lvl="1"/>
            <a:r>
              <a:rPr dirty="0"/>
              <a:t>GET </a:t>
            </a:r>
            <a:r>
              <a:rPr u="sng" dirty="0">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b="1" dirty="0" err="1">
                <a:latin typeface="+mj-lt"/>
                <a:ea typeface="+mj-ea"/>
                <a:cs typeface="+mj-cs"/>
                <a:sym typeface="Helvetica"/>
              </a:rPr>
              <a:t>MedicationOrder</a:t>
            </a:r>
            <a:r>
              <a:rPr dirty="0" err="1"/>
              <a:t>s</a:t>
            </a:r>
            <a:r>
              <a:rPr dirty="0"/>
              <a:t> of </a:t>
            </a:r>
            <a:r>
              <a:rPr i="1" dirty="0"/>
              <a:t>Advil Cold and Sinus</a:t>
            </a:r>
            <a:r>
              <a:rPr dirty="0"/>
              <a:t> does Tim Peters</a:t>
            </a:r>
            <a:r>
              <a:rPr lang="en-US" dirty="0"/>
              <a:t> (id = 1316024)</a:t>
            </a:r>
            <a:r>
              <a:rPr dirty="0"/>
              <a:t> have?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u="sng" dirty="0">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t>GET </a:t>
            </a:r>
            <a:r>
              <a:rPr u="sng">
                <a:hlinkClick r:id="rId2"/>
              </a:rPr>
              <a:t>https://fhir-open.sandboxcerner.com/dstu2/0b8a0111-e8e6-4c26-a91c-5069cbc6b1ca/MedicationOrder?patient=1316024&amp;-pageContext=1184038_1184051_1316024_1_1&amp;-pageDirection=NEXT&amp;_format=json</a:t>
            </a:r>
          </a:p>
          <a:p>
            <a:pPr marL="1244600" lvl="1" indent="-622300" defTabSz="808990">
              <a:spcBef>
                <a:spcPts val="5700"/>
              </a:spcBef>
              <a:defRPr sz="5096"/>
            </a:pPr>
            <a:r>
              <a:t>Added _format parameter</a:t>
            </a:r>
          </a:p>
        </p:txBody>
      </p:sp>
      <p:pic>
        <p:nvPicPr>
          <p:cNvPr id="443" name="pasted-image.png"/>
          <p:cNvPicPr>
            <a:picLocks noChangeAspect="1"/>
          </p:cNvPicPr>
          <p:nvPr/>
        </p:nvPicPr>
        <p:blipFill>
          <a:blip r:embed="rId3">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dirty="0"/>
              <a:t>Amy Hilton</a:t>
            </a:r>
          </a:p>
          <a:p>
            <a:r>
              <a:rPr dirty="0"/>
              <a:t>GET </a:t>
            </a:r>
            <a:r>
              <a:rPr dirty="0">
                <a:hlinkClick r:id="rId2"/>
              </a:rPr>
              <a:t>https://fhir-open.sandboxcerner.com/dstu2/0b8a0111-e8e6-4c26-a91c-5069cbc6b1ca/Patient?identifier=urn:oid:1.1.1.1.1.1|10000363&amp;_format=json</a:t>
            </a:r>
            <a:endParaRPr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2" name="Picture 1">
            <a:extLst>
              <a:ext uri="{FF2B5EF4-FFF2-40B4-BE49-F238E27FC236}">
                <a16:creationId xmlns:a16="http://schemas.microsoft.com/office/drawing/2014/main" id="{F4626021-92AD-4F9B-B6FC-69FDBD4B8FD3}"/>
              </a:ext>
            </a:extLst>
          </p:cNvPr>
          <p:cNvPicPr>
            <a:picLocks noChangeAspect="1"/>
          </p:cNvPicPr>
          <p:nvPr/>
        </p:nvPicPr>
        <p:blipFill>
          <a:blip r:embed="rId3"/>
          <a:stretch>
            <a:fillRect/>
          </a:stretch>
        </p:blipFill>
        <p:spPr>
          <a:xfrm>
            <a:off x="6596698" y="167376"/>
            <a:ext cx="17119368" cy="121887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dirty="0"/>
              <a:t>Time of day of birth</a:t>
            </a:r>
          </a:p>
          <a:p>
            <a:r>
              <a:rPr lang="en-US" dirty="0"/>
              <a:t>Argonaut </a:t>
            </a:r>
            <a:r>
              <a:rPr dirty="0"/>
              <a:t>Ethnicity</a:t>
            </a:r>
          </a:p>
          <a:p>
            <a:r>
              <a:rPr lang="en-US" dirty="0"/>
              <a:t>Argonaut </a:t>
            </a:r>
            <a:r>
              <a:rPr dirty="0"/>
              <a:t>Patient Birth Sex</a:t>
            </a:r>
          </a:p>
          <a:p>
            <a:r>
              <a:rPr lang="en-US" dirty="0"/>
              <a:t>Argonaut </a:t>
            </a:r>
            <a:r>
              <a:rPr dirty="0"/>
              <a:t>Race</a:t>
            </a:r>
          </a:p>
        </p:txBody>
      </p:sp>
      <p:sp>
        <p:nvSpPr>
          <p:cNvPr id="509" name="Shape 509"/>
          <p:cNvSpPr/>
          <p:nvPr/>
        </p:nvSpPr>
        <p:spPr>
          <a:xfrm>
            <a:off x="193808" y="12781458"/>
            <a:ext cx="1372491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https://fhir.cerner.com/millennium/dstu2/individuals/patient/#extensions</a:t>
            </a:r>
            <a:endParaRPr u="sng" dirty="0">
              <a:hlinkClick r:id="rId2"/>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dirty="0">
                <a:hlinkClick r:id="rId3"/>
              </a:rPr>
              <a:t>https://fhir-open.sandboxcerner.com/dstu2/0b8a0111-e8e6-4c26-a91c-5069cbc6b1ca/</a:t>
            </a:r>
            <a:endParaRPr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u="sng" dirty="0">
                <a:hlinkClick r:id="rId2"/>
              </a:rPr>
              <a:t>https://fhir-open.sandboxcerner.com/dstu2/0b8a0111-e8e6-4c26-a91c-5069cbc6b1ca/metadata?_format=json</a:t>
            </a:r>
          </a:p>
        </p:txBody>
      </p:sp>
      <p:grpSp>
        <p:nvGrpSpPr>
          <p:cNvPr id="522" name="Group 522"/>
          <p:cNvGrpSpPr/>
          <p:nvPr/>
        </p:nvGrpSpPr>
        <p:grpSpPr>
          <a:xfrm>
            <a:off x="14182897" y="3727937"/>
            <a:ext cx="9896303" cy="4839677"/>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Nancy</a:t>
            </a:r>
            <a:r>
              <a:rPr dirty="0"/>
              <a:t> Smart</a:t>
            </a:r>
            <a:r>
              <a:rPr lang="en-US" dirty="0"/>
              <a:t> (id = 4342010)</a:t>
            </a:r>
            <a:r>
              <a:rPr dirty="0"/>
              <a:t> have a normal blood pressure?</a:t>
            </a:r>
          </a:p>
          <a:p>
            <a:pPr lvl="1"/>
            <a:r>
              <a:rPr dirty="0"/>
              <a:t>Hint: LOINC 55284-4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lnSpcReduction="10000"/>
          </a:bodyPr>
          <a:lstStyle/>
          <a:p>
            <a:r>
              <a:rPr lang="en-US" dirty="0"/>
              <a:t>It’s normal</a:t>
            </a:r>
          </a:p>
          <a:p>
            <a:r>
              <a:rPr lang="en-US" dirty="0"/>
              <a:t>GET </a:t>
            </a:r>
            <a:r>
              <a:rPr lang="en-US" dirty="0">
                <a:hlinkClick r:id="rId3"/>
              </a:rPr>
              <a:t>https://fhir-open.sandboxcerner.com/dstu2/0b8a0111-e8e6-4c26-a91c-5069cbc6b1ca/Observation?patient=4342010&amp;code=http://loinc.org|8480-6,http://loinc.org|8462-4&amp;_format=json</a:t>
            </a:r>
            <a:r>
              <a:rPr lang="en-US" dirty="0"/>
              <a:t> (code: http://loinc.org|8480-6,http://loinc.org|8462-4)</a:t>
            </a:r>
            <a:endParaRPr dirty="0"/>
          </a:p>
          <a:p>
            <a:r>
              <a:rPr dirty="0"/>
              <a:t>GET </a:t>
            </a:r>
            <a:r>
              <a:rPr lang="en-US" u="sng" dirty="0">
                <a:hlinkClick r:id="rId4"/>
              </a:rPr>
              <a:t>https://fhir-open.sandboxcerner.com/dstu2/0b8a0111-e8e6-4c26-a91c-5069cbc6b1ca/Observation?patient=4342010&amp;code=http://loinc.org|55284-4&amp;_format=json</a:t>
            </a:r>
            <a:r>
              <a:rPr dirty="0"/>
              <a:t>(code: http://loinc.org|55284-4)</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P spid="569"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35704" y="12570877"/>
            <a:ext cx="1456328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http://fhir.cerner.com/millennium/dstu2/diagnostic/observation/#parameters</a:t>
            </a:r>
            <a:endParaRPr u="sng" dirty="0">
              <a:hlinkClick r:id="rId2"/>
            </a:endParaRPr>
          </a:p>
        </p:txBody>
      </p:sp>
      <p:pic>
        <p:nvPicPr>
          <p:cNvPr id="2" name="Picture 1">
            <a:extLst>
              <a:ext uri="{FF2B5EF4-FFF2-40B4-BE49-F238E27FC236}">
                <a16:creationId xmlns:a16="http://schemas.microsoft.com/office/drawing/2014/main" id="{84982F1E-255E-4A2C-AEE9-7A4F17C17684}"/>
              </a:ext>
            </a:extLst>
          </p:cNvPr>
          <p:cNvPicPr>
            <a:picLocks noChangeAspect="1"/>
          </p:cNvPicPr>
          <p:nvPr/>
        </p:nvPicPr>
        <p:blipFill>
          <a:blip r:embed="rId4"/>
          <a:stretch>
            <a:fillRect/>
          </a:stretch>
        </p:blipFill>
        <p:spPr>
          <a:xfrm>
            <a:off x="1207477" y="4144958"/>
            <a:ext cx="21969046" cy="3055971"/>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1779</TotalTime>
  <Words>3021</Words>
  <Application>Microsoft Office PowerPoint</Application>
  <PresentationFormat>Custom</PresentationFormat>
  <Paragraphs>338</Paragraphs>
  <Slides>114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MedicationStatement?</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DAF Condition</vt:lpstr>
      <vt:lpstr>Argonaut IG</vt:lpstr>
      <vt:lpstr>PowerPoint Presentation</vt:lpstr>
      <vt:lpstr>More Exercises!</vt:lpstr>
      <vt:lpstr>Exercise 10</vt:lpstr>
      <vt:lpstr>Exercise 10</vt:lpstr>
      <vt:lpstr>Exercise 10: Answer</vt:lpstr>
      <vt:lpstr>PowerPoint Presentation</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Exercise 14</vt:lpstr>
      <vt:lpstr>Exercise 14</vt:lpstr>
      <vt:lpstr>Exercise 14: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38</cp:revision>
  <dcterms:modified xsi:type="dcterms:W3CDTF">2019-07-11T12:42:34Z</dcterms:modified>
</cp:coreProperties>
</file>